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84" r:id="rId2"/>
    <p:sldId id="2682" r:id="rId3"/>
    <p:sldId id="2685" r:id="rId4"/>
  </p:sldIdLst>
  <p:sldSz cx="9144000" cy="6858000" type="screen4x3"/>
  <p:notesSz cx="7010400" cy="9396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0000"/>
    <a:srgbClr val="FFFFFF"/>
    <a:srgbClr val="92D050"/>
    <a:srgbClr val="993A3A"/>
    <a:srgbClr val="FFC000"/>
    <a:srgbClr val="98AEC2"/>
    <a:srgbClr val="DBDBDB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8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B2B9DDC5-46B6-467D-80EC-9EC617AA9C5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90650" y="1174750"/>
            <a:ext cx="42291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522024"/>
            <a:ext cx="5608320" cy="3699838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825617F6-A45C-4F16-BB37-419946BFB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39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90650" y="1174750"/>
            <a:ext cx="4229100" cy="3171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870BE8-0B50-4FD6-B942-034AAD7D6CC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666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90650" y="1174750"/>
            <a:ext cx="4229100" cy="3171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870BE8-0B50-4FD6-B942-034AAD7D6CC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52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28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53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23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71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78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87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0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76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25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95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49F83-FB10-4438-A6BA-A3A5623F4EEC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869A9-8C21-41A7-AC12-E59F2215F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12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63FF67-1E5B-9E43-BFA8-3410199E0387}"/>
              </a:ext>
            </a:extLst>
          </p:cNvPr>
          <p:cNvSpPr txBox="1"/>
          <p:nvPr/>
        </p:nvSpPr>
        <p:spPr>
          <a:xfrm>
            <a:off x="0" y="3353443"/>
            <a:ext cx="9144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lnSpc>
                <a:spcPct val="90000"/>
              </a:lnSpc>
              <a:spcBef>
                <a:spcPct val="0"/>
              </a:spcBef>
              <a:spcAft>
                <a:spcPts val="338"/>
              </a:spcAft>
            </a:pP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effectLst>
                  <a:outerShdw blurRad="25400" dist="38100" dir="2700000" algn="tl">
                    <a:srgbClr val="000000">
                      <a:alpha val="19000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Результаты оценки эффективности устойчивого развития  АО «Қазтеміртранс» за 2023 год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effectLst>
                <a:outerShdw blurRad="25400" dist="38100" dir="2700000" algn="tl">
                  <a:srgbClr val="000000">
                    <a:alpha val="19000"/>
                  </a:srgbClr>
                </a:outerShdw>
              </a:effectLst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B8EB5-F00D-7E35-F5FA-EC3D575918A8}"/>
              </a:ext>
            </a:extLst>
          </p:cNvPr>
          <p:cNvSpPr txBox="1"/>
          <p:nvPr/>
        </p:nvSpPr>
        <p:spPr>
          <a:xfrm>
            <a:off x="5077522" y="4941207"/>
            <a:ext cx="4016186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42900">
              <a:lnSpc>
                <a:spcPct val="90000"/>
              </a:lnSpc>
              <a:spcBef>
                <a:spcPct val="0"/>
              </a:spcBef>
            </a:pPr>
            <a:r>
              <a:rPr lang="ru-RU" sz="1350" b="1" dirty="0">
                <a:solidFill>
                  <a:schemeClr val="accent5">
                    <a:lumMod val="50000"/>
                  </a:schemeClr>
                </a:solidFill>
                <a:effectLst>
                  <a:outerShdw blurRad="25400" dist="38100" dir="2700000" algn="tl">
                    <a:srgbClr val="000000">
                      <a:alpha val="19000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Докладчик: </a:t>
            </a:r>
          </a:p>
          <a:p>
            <a:pPr defTabSz="342900">
              <a:lnSpc>
                <a:spcPct val="90000"/>
              </a:lnSpc>
              <a:spcBef>
                <a:spcPct val="0"/>
              </a:spcBef>
            </a:pPr>
            <a:r>
              <a:rPr lang="ru-RU" sz="1350" dirty="0">
                <a:solidFill>
                  <a:schemeClr val="accent5">
                    <a:lumMod val="50000"/>
                  </a:schemeClr>
                </a:solidFill>
                <a:effectLst>
                  <a:outerShdw blurRad="25400" dist="38100" dir="2700000" algn="tl">
                    <a:srgbClr val="000000">
                      <a:alpha val="19000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Председатель Правления (Генеральный директор) </a:t>
            </a:r>
          </a:p>
          <a:p>
            <a:pPr defTabSz="342900">
              <a:lnSpc>
                <a:spcPct val="90000"/>
              </a:lnSpc>
              <a:spcBef>
                <a:spcPct val="0"/>
              </a:spcBef>
            </a:pPr>
            <a:r>
              <a:rPr lang="ru-RU" sz="1350" dirty="0">
                <a:solidFill>
                  <a:schemeClr val="accent5">
                    <a:lumMod val="50000"/>
                  </a:schemeClr>
                </a:solidFill>
                <a:effectLst>
                  <a:outerShdw blurRad="25400" dist="38100" dir="2700000" algn="tl">
                    <a:srgbClr val="000000">
                      <a:alpha val="19000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АО «Қазтеміртранс»</a:t>
            </a:r>
          </a:p>
          <a:p>
            <a:pPr defTabSz="342900">
              <a:lnSpc>
                <a:spcPct val="90000"/>
              </a:lnSpc>
              <a:spcBef>
                <a:spcPct val="0"/>
              </a:spcBef>
            </a:pPr>
            <a:r>
              <a:rPr lang="ru-RU" sz="1350" dirty="0" err="1">
                <a:solidFill>
                  <a:schemeClr val="accent5">
                    <a:lumMod val="50000"/>
                  </a:schemeClr>
                </a:solidFill>
                <a:effectLst>
                  <a:outerShdw blurRad="25400" dist="38100" dir="2700000" algn="tl">
                    <a:srgbClr val="000000">
                      <a:alpha val="19000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Саурбаев</a:t>
            </a:r>
            <a:r>
              <a:rPr lang="ru-RU" sz="1350" dirty="0">
                <a:solidFill>
                  <a:schemeClr val="accent5">
                    <a:lumMod val="50000"/>
                  </a:schemeClr>
                </a:solidFill>
                <a:effectLst>
                  <a:outerShdw blurRad="25400" dist="38100" dir="2700000" algn="tl">
                    <a:srgbClr val="000000">
                      <a:alpha val="19000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 К.А.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DE01FD5-BAFC-B094-1FD8-E24C054EB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7667" y="941371"/>
            <a:ext cx="2806041" cy="62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4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tabLst>
                <a:tab pos="4381500" algn="l"/>
              </a:tabLst>
            </a:pPr>
            <a:r>
              <a:rPr lang="ru-RU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Приложение</a:t>
            </a:r>
            <a:r>
              <a:rPr lang="en-US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№4</a:t>
            </a:r>
          </a:p>
          <a:p>
            <a:pPr defTabSz="685800">
              <a:tabLst>
                <a:tab pos="4381500" algn="l"/>
              </a:tabLst>
            </a:pPr>
            <a:r>
              <a:rPr lang="ru-RU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Протоколу Совета директоров АО «</a:t>
            </a:r>
            <a:r>
              <a:rPr lang="ru-RU" altLang="ru-RU" sz="9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Қазтем</a:t>
            </a:r>
            <a:r>
              <a:rPr lang="kk-KZ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іртранс</a:t>
            </a:r>
            <a:r>
              <a:rPr lang="ru-RU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ru-RU" altLang="ru-RU" sz="9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tabLst>
                <a:tab pos="4381500" algn="l"/>
              </a:tabLst>
            </a:pPr>
            <a:r>
              <a:rPr lang="ru-RU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  23 мая 2024 года</a:t>
            </a:r>
          </a:p>
          <a:p>
            <a:pPr defTabSz="685800">
              <a:tabLst>
                <a:tab pos="4381500" algn="l"/>
              </a:tabLst>
            </a:pPr>
            <a:r>
              <a:rPr lang="ru-RU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(протокол №</a:t>
            </a:r>
            <a:r>
              <a:rPr lang="ru-RU" altLang="ru-RU" sz="900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</a:t>
            </a:r>
            <a:r>
              <a:rPr lang="ru-RU" altLang="ru-RU" sz="9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ru-RU" altLang="ru-RU" sz="9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Рисунок 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854EFBD-89A7-3766-8231-720493766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3438" r="99063">
                        <a14:foregroundMark x1="3438" y1="56364" x2="3438" y2="56364"/>
                        <a14:foregroundMark x1="12891" y1="38788" x2="12891" y2="38788"/>
                        <a14:foregroundMark x1="9609" y1="53939" x2="9609" y2="53939"/>
                        <a14:foregroundMark x1="15469" y1="39697" x2="15469" y2="39697"/>
                        <a14:foregroundMark x1="13984" y1="81212" x2="13984" y2="81212"/>
                        <a14:foregroundMark x1="6563" y1="90909" x2="6563" y2="90909"/>
                        <a14:foregroundMark x1="20391" y1="78788" x2="20391" y2="78788"/>
                        <a14:foregroundMark x1="34219" y1="46970" x2="34219" y2="46970"/>
                        <a14:foregroundMark x1="46641" y1="46970" x2="46641" y2="46970"/>
                        <a14:foregroundMark x1="51016" y1="43030" x2="51016" y2="43030"/>
                        <a14:foregroundMark x1="54844" y1="47879" x2="54844" y2="47879"/>
                        <a14:foregroundMark x1="60313" y1="48788" x2="60313" y2="48788"/>
                        <a14:foregroundMark x1="66563" y1="45455" x2="66563" y2="45455"/>
                        <a14:foregroundMark x1="70078" y1="48485" x2="70078" y2="48485"/>
                        <a14:foregroundMark x1="75859" y1="56364" x2="75859" y2="56364"/>
                        <a14:foregroundMark x1="79141" y1="50909" x2="79141" y2="50909"/>
                        <a14:foregroundMark x1="84297" y1="52424" x2="84297" y2="52424"/>
                        <a14:foregroundMark x1="90078" y1="47879" x2="90078" y2="47879"/>
                        <a14:foregroundMark x1="95625" y1="47576" x2="95625" y2="47576"/>
                        <a14:foregroundMark x1="99063" y1="41212" x2="99063" y2="41212"/>
                        <a14:foregroundMark x1="42656" y1="54545" x2="42656" y2="545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894" y="2710681"/>
            <a:ext cx="2099672" cy="49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2F81260-C0CA-44DE-AF5D-83D2E07DE53E}"/>
              </a:ext>
            </a:extLst>
          </p:cNvPr>
          <p:cNvSpPr txBox="1">
            <a:spLocks/>
          </p:cNvSpPr>
          <p:nvPr/>
        </p:nvSpPr>
        <p:spPr>
          <a:xfrm>
            <a:off x="0" y="857250"/>
            <a:ext cx="9144000" cy="3024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lnSpc>
                <a:spcPct val="9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206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endParaRPr lang="ru-RU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7B664E63-DE37-4598-AC9A-C1E1A2B82C8F}"/>
              </a:ext>
            </a:extLst>
          </p:cNvPr>
          <p:cNvCxnSpPr/>
          <p:nvPr/>
        </p:nvCxnSpPr>
        <p:spPr>
          <a:xfrm>
            <a:off x="0" y="314641"/>
            <a:ext cx="9144000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08D0732C-932B-44C7-9016-B8F50B57D1BE}"/>
              </a:ext>
            </a:extLst>
          </p:cNvPr>
          <p:cNvSpPr txBox="1">
            <a:spLocks/>
          </p:cNvSpPr>
          <p:nvPr/>
        </p:nvSpPr>
        <p:spPr>
          <a:xfrm>
            <a:off x="0" y="-2674"/>
            <a:ext cx="9144000" cy="3024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lnSpc>
                <a:spcPct val="9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206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Результаты оценки эффективности устойчивого развития АО «</a:t>
            </a:r>
            <a:r>
              <a:rPr lang="kk-KZ" sz="1800" dirty="0">
                <a:solidFill>
                  <a:schemeClr val="accent5">
                    <a:lumMod val="50000"/>
                  </a:schemeClr>
                </a:solidFill>
              </a:rPr>
              <a:t>Қазтеміртранс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» за 2023 год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D3DEE02-E6F1-713F-F07E-9785A239D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53480"/>
              </p:ext>
            </p:extLst>
          </p:nvPr>
        </p:nvGraphicFramePr>
        <p:xfrm>
          <a:off x="0" y="472961"/>
          <a:ext cx="9144001" cy="5670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111">
                  <a:extLst>
                    <a:ext uri="{9D8B030D-6E8A-4147-A177-3AD203B41FA5}">
                      <a16:colId xmlns:a16="http://schemas.microsoft.com/office/drawing/2014/main" val="908938828"/>
                    </a:ext>
                  </a:extLst>
                </a:gridCol>
                <a:gridCol w="2721665">
                  <a:extLst>
                    <a:ext uri="{9D8B030D-6E8A-4147-A177-3AD203B41FA5}">
                      <a16:colId xmlns:a16="http://schemas.microsoft.com/office/drawing/2014/main" val="3686761458"/>
                    </a:ext>
                  </a:extLst>
                </a:gridCol>
                <a:gridCol w="877229">
                  <a:extLst>
                    <a:ext uri="{9D8B030D-6E8A-4147-A177-3AD203B41FA5}">
                      <a16:colId xmlns:a16="http://schemas.microsoft.com/office/drawing/2014/main" val="1338909614"/>
                    </a:ext>
                  </a:extLst>
                </a:gridCol>
                <a:gridCol w="795454">
                  <a:extLst>
                    <a:ext uri="{9D8B030D-6E8A-4147-A177-3AD203B41FA5}">
                      <a16:colId xmlns:a16="http://schemas.microsoft.com/office/drawing/2014/main" val="1162215664"/>
                    </a:ext>
                  </a:extLst>
                </a:gridCol>
                <a:gridCol w="869795">
                  <a:extLst>
                    <a:ext uri="{9D8B030D-6E8A-4147-A177-3AD203B41FA5}">
                      <a16:colId xmlns:a16="http://schemas.microsoft.com/office/drawing/2014/main" val="1836603899"/>
                    </a:ext>
                  </a:extLst>
                </a:gridCol>
                <a:gridCol w="834727">
                  <a:extLst>
                    <a:ext uri="{9D8B030D-6E8A-4147-A177-3AD203B41FA5}">
                      <a16:colId xmlns:a16="http://schemas.microsoft.com/office/drawing/2014/main" val="2691482189"/>
                    </a:ext>
                  </a:extLst>
                </a:gridCol>
                <a:gridCol w="2637020">
                  <a:extLst>
                    <a:ext uri="{9D8B030D-6E8A-4147-A177-3AD203B41FA5}">
                      <a16:colId xmlns:a16="http://schemas.microsoft.com/office/drawing/2014/main" val="3120442971"/>
                    </a:ext>
                  </a:extLst>
                </a:gridCol>
              </a:tblGrid>
              <a:tr h="251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Данные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Примечание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694837"/>
                  </a:ext>
                </a:extLst>
              </a:tr>
              <a:tr h="249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2023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061078"/>
                  </a:ext>
                </a:extLst>
              </a:tr>
              <a:tr h="200422">
                <a:tc gridSpan="7">
                  <a:txBody>
                    <a:bodyPr/>
                    <a:lstStyle/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            </a:t>
                      </a:r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Экономический аспект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Экономический аспект</a:t>
                      </a:r>
                      <a:endParaRPr lang="ru-RU" sz="12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endParaRPr lang="ru-RU" sz="14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04139"/>
                  </a:ext>
                </a:extLst>
              </a:tr>
              <a:tr h="184169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Удовлетворенность клиентов 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89,4%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85,9 %</a:t>
                      </a:r>
                      <a:endParaRPr lang="ru-RU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Ухудшение показателя связано с:</a:t>
                      </a:r>
                    </a:p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критериях оценки уровня удовлетворенности клиентов проводимых Департаментом стратегии и устойчивого развития АО «НК «</a:t>
                      </a:r>
                      <a:r>
                        <a:rPr lang="kk-KZ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ҚТЖ</a:t>
                      </a:r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присутствует вопросы по услугам (</a:t>
                      </a:r>
                      <a:r>
                        <a:rPr lang="ru-RU" sz="800" i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своевременность подачи вагонов, качество согласования планов, сроки доставки</a:t>
                      </a:r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не входящие в компетенцию Общества и относятся к услугам Перевозчика, что повлияло на показатель КТТ в 2023 году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619882"/>
                  </a:ext>
                </a:extLst>
              </a:tr>
              <a:tr h="4297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Ebitda</a:t>
                      </a: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u="none" strike="noStrike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margin</a:t>
                      </a: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39,47%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30,19%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33,06%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endParaRPr lang="ru-RU" sz="9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628765"/>
                  </a:ext>
                </a:extLst>
              </a:tr>
              <a:tr h="6860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</a:t>
                      </a:r>
                      <a:r>
                        <a:rPr lang="en-US" sz="9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ru-RU" sz="9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 </a:t>
                      </a:r>
                      <a:r>
                        <a:rPr lang="ru-RU" sz="900" b="0" i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(чистый доход + (расходы на вознаграждение * (1-ставка налога)))/ACE)</a:t>
                      </a: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900" b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-3,44%</a:t>
                      </a:r>
                      <a:endParaRPr lang="ru-RU" sz="900" b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-2,15%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900" b="0" i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14,48%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endParaRPr lang="ru-RU" sz="9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80490"/>
                  </a:ext>
                </a:extLst>
              </a:tr>
              <a:tr h="44482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Долг / </a:t>
                      </a:r>
                      <a:r>
                        <a:rPr lang="ru-RU" sz="900" u="none" strike="noStrike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Ebitda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12,80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,67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13,76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05228"/>
                  </a:ext>
                </a:extLst>
              </a:tr>
              <a:tr h="28853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Долг / Собственный капитал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1,95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связи с отрицательным значением собственного капитала коэффициент за 2020-2022гг. не рассчитывается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998208"/>
                  </a:ext>
                </a:extLst>
              </a:tr>
              <a:tr h="1623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Производительность труда, </a:t>
                      </a:r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тыс. тг/человек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rgbClr val="1F4E7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187 205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140 332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144 277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199 191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just">
                        <a:spcBef>
                          <a:spcPts val="750"/>
                        </a:spcBef>
                        <a:spcAft>
                          <a:spcPts val="0"/>
                        </a:spcAft>
                        <a:tabLst>
                          <a:tab pos="87313" algn="l"/>
                        </a:tabLst>
                      </a:pPr>
                      <a:endParaRPr lang="ru-RU" sz="8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547804"/>
                  </a:ext>
                </a:extLst>
              </a:tr>
              <a:tr h="162300">
                <a:tc gridSpan="7">
                  <a:txBody>
                    <a:bodyPr/>
                    <a:lstStyle/>
                    <a:p>
                      <a:pPr marL="9144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Операционная эффективность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88944"/>
                  </a:ext>
                </a:extLst>
              </a:tr>
              <a:tr h="9052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Доля рынка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44%</a:t>
                      </a:r>
                      <a:endParaRPr lang="ru-RU" sz="9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44%</a:t>
                      </a:r>
                      <a:endParaRPr lang="ru-RU" sz="9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dirty="0">
                          <a:solidFill>
                            <a:schemeClr val="bg1"/>
                          </a:solidFill>
                          <a:latin typeface="+mn-lt"/>
                        </a:rPr>
                        <a:t>50%</a:t>
                      </a:r>
                      <a:endParaRPr lang="ru-RU" sz="9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  <a:latin typeface="+mn-lt"/>
                        </a:rPr>
                        <a:t>46%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Ухудшение показателя связано с:</a:t>
                      </a:r>
                    </a:p>
                    <a:p>
                      <a:pPr marL="91440" marR="175895" lvl="0" indent="0" algn="just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4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Увеличение перевозок собственным парком ТОО «</a:t>
                      </a:r>
                      <a:r>
                        <a:rPr lang="ru-RU" sz="900" b="0" u="none" strike="noStrike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Транском</a:t>
                      </a: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по маршрутам </a:t>
                      </a:r>
                      <a:r>
                        <a:rPr lang="ru-RU" sz="900" b="0" u="none" strike="noStrike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Екибастуз</a:t>
                      </a: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– Аксу 1, </a:t>
                      </a:r>
                      <a:r>
                        <a:rPr lang="ru-RU" sz="900" b="0" u="none" strike="noStrike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Екибастуз</a:t>
                      </a: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– Павлодар Южный;</a:t>
                      </a:r>
                    </a:p>
                    <a:p>
                      <a:pPr marL="91440" marR="175895" lvl="0" indent="0" algn="just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4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Отказные со стороны перевозчика по потенциальным маршрутам КТТ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744992"/>
                  </a:ext>
                </a:extLst>
              </a:tr>
            </a:tbl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68FC09E-F4AE-2487-8080-23BF75919821}"/>
              </a:ext>
            </a:extLst>
          </p:cNvPr>
          <p:cNvSpPr/>
          <p:nvPr/>
        </p:nvSpPr>
        <p:spPr>
          <a:xfrm>
            <a:off x="2103107" y="6420282"/>
            <a:ext cx="267788" cy="1567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D21D94F-58E5-C15F-8D67-FB343909A061}"/>
              </a:ext>
            </a:extLst>
          </p:cNvPr>
          <p:cNvSpPr/>
          <p:nvPr/>
        </p:nvSpPr>
        <p:spPr>
          <a:xfrm>
            <a:off x="4189479" y="6423370"/>
            <a:ext cx="267788" cy="1567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1558CB1-6671-AA0D-58B6-12DE24672744}"/>
              </a:ext>
            </a:extLst>
          </p:cNvPr>
          <p:cNvSpPr/>
          <p:nvPr/>
        </p:nvSpPr>
        <p:spPr>
          <a:xfrm>
            <a:off x="6104450" y="6436434"/>
            <a:ext cx="267788" cy="15675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35C24B-69AD-EDE2-0D73-F510E3467ED8}"/>
              </a:ext>
            </a:extLst>
          </p:cNvPr>
          <p:cNvSpPr txBox="1"/>
          <p:nvPr/>
        </p:nvSpPr>
        <p:spPr>
          <a:xfrm>
            <a:off x="2504789" y="6399395"/>
            <a:ext cx="10695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/>
              <a:t>-  </a:t>
            </a:r>
            <a:r>
              <a:rPr lang="ru-RU" sz="900" dirty="0">
                <a:solidFill>
                  <a:schemeClr val="accent5">
                    <a:lumMod val="50000"/>
                  </a:schemeClr>
                </a:solidFill>
              </a:rPr>
              <a:t>улучшение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35A92C-975E-DA45-4C6B-D7979691C10A}"/>
              </a:ext>
            </a:extLst>
          </p:cNvPr>
          <p:cNvSpPr txBox="1"/>
          <p:nvPr/>
        </p:nvSpPr>
        <p:spPr>
          <a:xfrm>
            <a:off x="4457267" y="6395810"/>
            <a:ext cx="1209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accent5">
                    <a:lumMod val="50000"/>
                  </a:schemeClr>
                </a:solidFill>
              </a:rPr>
              <a:t>-  ухудшение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9A6852-FA05-9DBA-0437-4DE568146D32}"/>
              </a:ext>
            </a:extLst>
          </p:cNvPr>
          <p:cNvSpPr txBox="1"/>
          <p:nvPr/>
        </p:nvSpPr>
        <p:spPr>
          <a:xfrm>
            <a:off x="6451599" y="6423370"/>
            <a:ext cx="10695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accent5">
                    <a:lumMod val="50000"/>
                  </a:schemeClr>
                </a:solidFill>
              </a:rPr>
              <a:t>- без изменений</a:t>
            </a:r>
          </a:p>
        </p:txBody>
      </p:sp>
    </p:spTree>
    <p:extLst>
      <p:ext uri="{BB962C8B-B14F-4D97-AF65-F5344CB8AC3E}">
        <p14:creationId xmlns:p14="http://schemas.microsoft.com/office/powerpoint/2010/main" val="226343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2F81260-C0CA-44DE-AF5D-83D2E07DE53E}"/>
              </a:ext>
            </a:extLst>
          </p:cNvPr>
          <p:cNvSpPr txBox="1">
            <a:spLocks/>
          </p:cNvSpPr>
          <p:nvPr/>
        </p:nvSpPr>
        <p:spPr>
          <a:xfrm>
            <a:off x="0" y="857250"/>
            <a:ext cx="9144000" cy="3024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lnSpc>
                <a:spcPct val="9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206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endParaRPr lang="ru-RU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7B664E63-DE37-4598-AC9A-C1E1A2B82C8F}"/>
              </a:ext>
            </a:extLst>
          </p:cNvPr>
          <p:cNvCxnSpPr/>
          <p:nvPr/>
        </p:nvCxnSpPr>
        <p:spPr>
          <a:xfrm>
            <a:off x="0" y="313359"/>
            <a:ext cx="9144000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08D0732C-932B-44C7-9016-B8F50B57D1BE}"/>
              </a:ext>
            </a:extLst>
          </p:cNvPr>
          <p:cNvSpPr txBox="1">
            <a:spLocks/>
          </p:cNvSpPr>
          <p:nvPr/>
        </p:nvSpPr>
        <p:spPr>
          <a:xfrm>
            <a:off x="0" y="10914"/>
            <a:ext cx="8757443" cy="3024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lnSpc>
                <a:spcPct val="9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206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pPr marL="9525" algn="l">
              <a:lnSpc>
                <a:spcPts val="1451"/>
              </a:lnSpc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Сводная оценка показателей (продолжение)</a:t>
            </a:r>
            <a:endParaRPr lang="ru-RU" sz="1800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D3DEE02-E6F1-713F-F07E-9785A239D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173654"/>
              </p:ext>
            </p:extLst>
          </p:nvPr>
        </p:nvGraphicFramePr>
        <p:xfrm>
          <a:off x="93137" y="498089"/>
          <a:ext cx="9010677" cy="5677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775">
                  <a:extLst>
                    <a:ext uri="{9D8B030D-6E8A-4147-A177-3AD203B41FA5}">
                      <a16:colId xmlns:a16="http://schemas.microsoft.com/office/drawing/2014/main" val="908938828"/>
                    </a:ext>
                  </a:extLst>
                </a:gridCol>
                <a:gridCol w="2897740">
                  <a:extLst>
                    <a:ext uri="{9D8B030D-6E8A-4147-A177-3AD203B41FA5}">
                      <a16:colId xmlns:a16="http://schemas.microsoft.com/office/drawing/2014/main" val="3686761458"/>
                    </a:ext>
                  </a:extLst>
                </a:gridCol>
                <a:gridCol w="558099">
                  <a:extLst>
                    <a:ext uri="{9D8B030D-6E8A-4147-A177-3AD203B41FA5}">
                      <a16:colId xmlns:a16="http://schemas.microsoft.com/office/drawing/2014/main" val="4117891155"/>
                    </a:ext>
                  </a:extLst>
                </a:gridCol>
                <a:gridCol w="197957">
                  <a:extLst>
                    <a:ext uri="{9D8B030D-6E8A-4147-A177-3AD203B41FA5}">
                      <a16:colId xmlns:a16="http://schemas.microsoft.com/office/drawing/2014/main" val="2391440255"/>
                    </a:ext>
                  </a:extLst>
                </a:gridCol>
                <a:gridCol w="390310">
                  <a:extLst>
                    <a:ext uri="{9D8B030D-6E8A-4147-A177-3AD203B41FA5}">
                      <a16:colId xmlns:a16="http://schemas.microsoft.com/office/drawing/2014/main" val="1756266996"/>
                    </a:ext>
                  </a:extLst>
                </a:gridCol>
                <a:gridCol w="686311">
                  <a:extLst>
                    <a:ext uri="{9D8B030D-6E8A-4147-A177-3AD203B41FA5}">
                      <a16:colId xmlns:a16="http://schemas.microsoft.com/office/drawing/2014/main" val="3417904981"/>
                    </a:ext>
                  </a:extLst>
                </a:gridCol>
                <a:gridCol w="918024">
                  <a:extLst>
                    <a:ext uri="{9D8B030D-6E8A-4147-A177-3AD203B41FA5}">
                      <a16:colId xmlns:a16="http://schemas.microsoft.com/office/drawing/2014/main" val="3860239043"/>
                    </a:ext>
                  </a:extLst>
                </a:gridCol>
                <a:gridCol w="3130461">
                  <a:extLst>
                    <a:ext uri="{9D8B030D-6E8A-4147-A177-3AD203B41FA5}">
                      <a16:colId xmlns:a16="http://schemas.microsoft.com/office/drawing/2014/main" val="1890888940"/>
                    </a:ext>
                  </a:extLst>
                </a:gridCol>
              </a:tblGrid>
              <a:tr h="2371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Данные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694837"/>
                  </a:ext>
                </a:extLst>
              </a:tr>
              <a:tr h="3549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ru-RU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2023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61078"/>
                  </a:ext>
                </a:extLst>
              </a:tr>
              <a:tr h="188958">
                <a:tc gridSpan="8"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Социальный аспект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1440" algn="l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Социальный аспект</a:t>
                      </a:r>
                      <a:endParaRPr lang="ru-RU" sz="12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18619882"/>
                  </a:ext>
                </a:extLst>
              </a:tr>
              <a:tr h="3205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Доля женщин в административно управленческом персонале, %</a:t>
                      </a:r>
                      <a:endParaRPr lang="ru-RU" sz="900" b="0" dirty="0">
                        <a:solidFill>
                          <a:schemeClr val="accent5">
                            <a:lumMod val="50000"/>
                          </a:schemeClr>
                        </a:solidFill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175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900" b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endParaRPr lang="ru-RU" sz="900" b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043540"/>
                  </a:ext>
                </a:extLst>
              </a:tr>
              <a:tr h="9920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Индекс социальной стабильности, % 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80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ru-RU" sz="900" b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ru-RU" sz="900" b="0" u="none" strike="noStrike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ИСС в 202</a:t>
                      </a:r>
                      <a:r>
                        <a:rPr lang="en-US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 снизился на 3% процента к Плану КТТ 2023 года (80 %)  по причине снижения показателя</a:t>
                      </a:r>
                      <a:r>
                        <a:rPr lang="en-US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индекса социального благополучия, которые демонстрирует уровень удовлетворенности сотрудников своей жизнью, материальным благосостоянием, а также уровень оптимизма и надежды сотрудников относительно будущего.</a:t>
                      </a:r>
                    </a:p>
                    <a:p>
                      <a:pPr algn="just"/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общем плане Общество находится в стабильной зоне. </a:t>
                      </a:r>
                      <a:endParaRPr lang="ru-RU" sz="800" b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721289"/>
                  </a:ext>
                </a:extLst>
              </a:tr>
              <a:tr h="3143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Уровень среднемесячной заработной платы административного персонала, тенге </a:t>
                      </a:r>
                      <a:endParaRPr lang="ru-RU" sz="900" b="0" dirty="0">
                        <a:solidFill>
                          <a:schemeClr val="accent5">
                            <a:lumMod val="50000"/>
                          </a:schemeClr>
                        </a:solidFill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460 005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527 757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527 757</a:t>
                      </a:r>
                      <a:endParaRPr lang="ru-RU" sz="9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606 617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772 449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endParaRPr lang="ru-RU" sz="8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235019"/>
                  </a:ext>
                </a:extLst>
              </a:tr>
              <a:tr h="28343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Уровень среднемесячной заработной платы </a:t>
                      </a: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производственного</a:t>
                      </a:r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персонала,</a:t>
                      </a:r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тенге </a:t>
                      </a:r>
                      <a:endParaRPr lang="ru-RU" sz="900" b="0" dirty="0">
                        <a:solidFill>
                          <a:schemeClr val="accent5">
                            <a:lumMod val="50000"/>
                          </a:schemeClr>
                        </a:solidFill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202 667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245 864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245 864</a:t>
                      </a:r>
                      <a:endParaRPr lang="ru-RU" sz="9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307 753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345 162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endParaRPr lang="ru-RU" sz="8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3811584"/>
                  </a:ext>
                </a:extLst>
              </a:tr>
              <a:tr h="4251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7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Количество подтвердившихся событий коррупционного характера </a:t>
                      </a:r>
                      <a:endParaRPr lang="ru-RU" sz="900" b="0" dirty="0">
                        <a:solidFill>
                          <a:schemeClr val="accent5">
                            <a:lumMod val="50000"/>
                          </a:schemeClr>
                        </a:solidFill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9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>
                          <a:solidFill>
                            <a:srgbClr val="FFFFFF"/>
                          </a:solidFill>
                          <a:latin typeface="+mn-lt"/>
                        </a:rPr>
                        <a:t>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900" b="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8944499"/>
                  </a:ext>
                </a:extLst>
              </a:tr>
              <a:tr h="216778">
                <a:tc gridSpan="8"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Экологический аспект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18481031"/>
                  </a:ext>
                </a:extLst>
              </a:tr>
              <a:tr h="60350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45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835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Потребления воды компанией 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 </a:t>
                      </a:r>
                      <a:r>
                        <a:rPr lang="kk-KZ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куб.м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spcBef>
                          <a:spcPts val="835"/>
                        </a:spcBef>
                        <a:spcAft>
                          <a:spcPts val="0"/>
                        </a:spcAft>
                      </a:pP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628765"/>
                  </a:ext>
                </a:extLst>
              </a:tr>
              <a:tr h="36012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854075" lvl="0" indent="0" algn="just">
                        <a:lnSpc>
                          <a:spcPct val="1050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Объемы выбросов, сбросов загрязняющих веществ  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spcBef>
                          <a:spcPts val="1130"/>
                        </a:spcBef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05228"/>
                  </a:ext>
                </a:extLst>
              </a:tr>
              <a:tr h="36012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9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854075" lvl="0" indent="0" algn="just">
                        <a:lnSpc>
                          <a:spcPct val="1050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kk-KZ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highlight>
                            <a:srgbClr val="FFFFFF"/>
                          </a:highlight>
                          <a:latin typeface="+mn-lt"/>
                          <a:ea typeface="+mn-ea"/>
                          <a:cs typeface="+mn-cs"/>
                        </a:rPr>
                        <a:t>Объем отходов</a:t>
                      </a: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highlight>
                            <a:srgbClr val="FFFFFF"/>
                          </a:highlight>
                          <a:latin typeface="+mn-lt"/>
                          <a:ea typeface="+mn-ea"/>
                          <a:cs typeface="+mn-cs"/>
                        </a:rPr>
                        <a:t>, тонн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9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1,746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9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300, 396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9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9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1, 023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l">
                        <a:spcBef>
                          <a:spcPts val="1130"/>
                        </a:spcBef>
                        <a:spcAft>
                          <a:spcPts val="0"/>
                        </a:spcAft>
                      </a:pPr>
                      <a:endParaRPr lang="ru-RU" sz="8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175" algn="l">
                        <a:spcBef>
                          <a:spcPts val="1130"/>
                        </a:spcBef>
                        <a:spcAft>
                          <a:spcPts val="0"/>
                        </a:spcAft>
                      </a:pPr>
                      <a:r>
                        <a:rPr lang="ru-RU" sz="800" u="none" strike="noStrike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</a:t>
                      </a:r>
                      <a:r>
                        <a:rPr lang="ru-RU" sz="8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образования отходов в 2023 году послужила отмена работ по очистке станционных путей на станции Дон (Актюбинской области), от строительного песка, щебня и остатков угля образовавшихся при очистке вагонов от ранее перевозимого груза</a:t>
                      </a:r>
                    </a:p>
                    <a:p>
                      <a:pPr marL="3175" algn="ctr">
                        <a:spcBef>
                          <a:spcPts val="1130"/>
                        </a:spcBef>
                        <a:spcAft>
                          <a:spcPts val="0"/>
                        </a:spcAft>
                      </a:pPr>
                      <a:endParaRPr lang="ru-RU" sz="8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85985"/>
                  </a:ext>
                </a:extLst>
              </a:tr>
              <a:tr h="143922">
                <a:tc>
                  <a:txBody>
                    <a:bodyPr/>
                    <a:lstStyle/>
                    <a:p>
                      <a:pPr marR="92075" algn="ctr">
                        <a:spcBef>
                          <a:spcPts val="112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935" indent="0" algn="l">
                        <a:lnSpc>
                          <a:spcPct val="10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Несчастные случаи со смертельным исходом, случай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241935" indent="0" algn="ctr">
                        <a:lnSpc>
                          <a:spcPct val="10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241935" indent="0" algn="l">
                        <a:lnSpc>
                          <a:spcPct val="10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088645"/>
                  </a:ext>
                </a:extLst>
              </a:tr>
              <a:tr h="211218">
                <a:tc>
                  <a:txBody>
                    <a:bodyPr/>
                    <a:lstStyle/>
                    <a:p>
                      <a:pPr marR="92075" algn="ctr">
                        <a:spcBef>
                          <a:spcPts val="1120"/>
                        </a:spcBef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9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935" indent="0" algn="l">
                        <a:lnSpc>
                          <a:spcPct val="10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случаев производственного травматизма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241935" indent="0" algn="ctr">
                        <a:lnSpc>
                          <a:spcPct val="10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241935" indent="0" algn="l">
                        <a:lnSpc>
                          <a:spcPct val="105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endParaRPr lang="ru-RU" sz="90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36398"/>
                  </a:ext>
                </a:extLst>
              </a:tr>
            </a:tbl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68FC09E-F4AE-2487-8080-23BF75919821}"/>
              </a:ext>
            </a:extLst>
          </p:cNvPr>
          <p:cNvSpPr/>
          <p:nvPr/>
        </p:nvSpPr>
        <p:spPr>
          <a:xfrm>
            <a:off x="1963524" y="6327885"/>
            <a:ext cx="267788" cy="1567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D21D94F-58E5-C15F-8D67-FB343909A061}"/>
              </a:ext>
            </a:extLst>
          </p:cNvPr>
          <p:cNvSpPr/>
          <p:nvPr/>
        </p:nvSpPr>
        <p:spPr>
          <a:xfrm>
            <a:off x="3932128" y="6327885"/>
            <a:ext cx="267788" cy="1567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1558CB1-6671-AA0D-58B6-12DE24672744}"/>
              </a:ext>
            </a:extLst>
          </p:cNvPr>
          <p:cNvSpPr/>
          <p:nvPr/>
        </p:nvSpPr>
        <p:spPr>
          <a:xfrm>
            <a:off x="5847098" y="6340949"/>
            <a:ext cx="267788" cy="15675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35C24B-69AD-EDE2-0D73-F510E3467ED8}"/>
              </a:ext>
            </a:extLst>
          </p:cNvPr>
          <p:cNvSpPr txBox="1"/>
          <p:nvPr/>
        </p:nvSpPr>
        <p:spPr>
          <a:xfrm>
            <a:off x="2248135" y="6302385"/>
            <a:ext cx="12314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chemeClr val="accent5">
                    <a:lumMod val="50000"/>
                  </a:schemeClr>
                </a:solidFill>
              </a:rPr>
              <a:t>- улучшение  случай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35A92C-975E-DA45-4C6B-D7979691C10A}"/>
              </a:ext>
            </a:extLst>
          </p:cNvPr>
          <p:cNvSpPr txBox="1"/>
          <p:nvPr/>
        </p:nvSpPr>
        <p:spPr>
          <a:xfrm>
            <a:off x="4216741" y="6302385"/>
            <a:ext cx="7873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chemeClr val="accent5">
                    <a:lumMod val="50000"/>
                  </a:schemeClr>
                </a:solidFill>
              </a:rPr>
              <a:t>- ухудшение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9A6852-FA05-9DBA-0437-4DE568146D32}"/>
              </a:ext>
            </a:extLst>
          </p:cNvPr>
          <p:cNvSpPr txBox="1"/>
          <p:nvPr/>
        </p:nvSpPr>
        <p:spPr>
          <a:xfrm>
            <a:off x="6136423" y="6302385"/>
            <a:ext cx="9893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chemeClr val="accent5">
                    <a:lumMod val="50000"/>
                  </a:schemeClr>
                </a:solidFill>
              </a:rPr>
              <a:t>- без изменений</a:t>
            </a:r>
          </a:p>
        </p:txBody>
      </p:sp>
    </p:spTree>
    <p:extLst>
      <p:ext uri="{BB962C8B-B14F-4D97-AF65-F5344CB8AC3E}">
        <p14:creationId xmlns:p14="http://schemas.microsoft.com/office/powerpoint/2010/main" val="14347184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669</TotalTime>
  <Words>554</Words>
  <Application>Microsoft Office PowerPoint</Application>
  <PresentationFormat>Экран (4:3)</PresentationFormat>
  <Paragraphs>156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Дәулет Б. Әбдікерім</dc:creator>
  <cp:lastModifiedBy>Жибек А. Олжабаева</cp:lastModifiedBy>
  <cp:revision>112</cp:revision>
  <cp:lastPrinted>2024-02-22T04:14:37Z</cp:lastPrinted>
  <dcterms:created xsi:type="dcterms:W3CDTF">2022-07-04T05:44:16Z</dcterms:created>
  <dcterms:modified xsi:type="dcterms:W3CDTF">2024-05-30T12:06:03Z</dcterms:modified>
</cp:coreProperties>
</file>